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sldIdLst>
    <p:sldId id="284" r:id="rId5"/>
    <p:sldId id="287" r:id="rId6"/>
    <p:sldId id="296" r:id="rId7"/>
    <p:sldId id="298" r:id="rId8"/>
    <p:sldId id="297" r:id="rId9"/>
    <p:sldId id="299" r:id="rId10"/>
    <p:sldId id="300" r:id="rId11"/>
    <p:sldId id="301" r:id="rId12"/>
    <p:sldId id="289" r:id="rId13"/>
    <p:sldId id="294" r:id="rId14"/>
    <p:sldId id="303" r:id="rId15"/>
    <p:sldId id="30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C46A"/>
    <a:srgbClr val="97EFD3"/>
    <a:srgbClr val="F15574"/>
    <a:srgbClr val="F4EBE8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899" autoAdjust="0"/>
  </p:normalViewPr>
  <p:slideViewPr>
    <p:cSldViewPr snapToGrid="0" snapToObjects="1" showGuides="1">
      <p:cViewPr varScale="1">
        <p:scale>
          <a:sx n="77" d="100"/>
          <a:sy n="77" d="100"/>
        </p:scale>
        <p:origin x="268" y="56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9T14:53:27.620"/>
    </inkml:context>
    <inkml:brush xml:id="br0">
      <inkml:brushProperty name="width" value="0.05" units="cm"/>
      <inkml:brushProperty name="height" value="0.05" units="cm"/>
      <inkml:brushProperty name="color" value="#549A84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9T14:53:28.437"/>
    </inkml:context>
    <inkml:brush xml:id="br0">
      <inkml:brushProperty name="width" value="0.05" units="cm"/>
      <inkml:brushProperty name="height" value="0.05" units="cm"/>
      <inkml:brushProperty name="color" value="#549A84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9T14:53:29.548"/>
    </inkml:context>
    <inkml:brush xml:id="br0">
      <inkml:brushProperty name="width" value="0.05" units="cm"/>
      <inkml:brushProperty name="height" value="0.05" units="cm"/>
      <inkml:brushProperty name="color" value="#549A84"/>
    </inkml:brush>
  </inkml:definitions>
  <inkml:trace contextRef="#ctx0" brushRef="#br0">1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9T14:53:40.751"/>
    </inkml:context>
    <inkml:brush xml:id="br0">
      <inkml:brushProperty name="width" value="0.05" units="cm"/>
      <inkml:brushProperty name="height" value="0.05" units="cm"/>
      <inkml:brushProperty name="color" value="#549A84"/>
    </inkml:brush>
  </inkml:definitions>
  <inkml:trace contextRef="#ctx0" brushRef="#br0">1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9T14:53:47.492"/>
    </inkml:context>
    <inkml:brush xml:id="br0">
      <inkml:brushProperty name="width" value="0.05" units="cm"/>
      <inkml:brushProperty name="height" value="0.05" units="cm"/>
      <inkml:brushProperty name="color" value="#549A84"/>
    </inkml:brush>
  </inkml:definitions>
  <inkml:trace contextRef="#ctx0" brushRef="#br0">1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9T14:53:51.985"/>
    </inkml:context>
    <inkml:brush xml:id="br0">
      <inkml:brushProperty name="width" value="0.05" units="cm"/>
      <inkml:brushProperty name="height" value="0.05" units="cm"/>
      <inkml:brushProperty name="color" value="#549A84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2/29/2024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4.mp4"/><Relationship Id="rId7" Type="http://schemas.openxmlformats.org/officeDocument/2006/relationships/slideLayout" Target="../slideLayouts/slideLayout1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5" Type="http://schemas.microsoft.com/office/2007/relationships/media" Target="../media/media5.mp4"/><Relationship Id="rId10" Type="http://schemas.openxmlformats.org/officeDocument/2006/relationships/image" Target="../media/image17.png"/><Relationship Id="rId4" Type="http://schemas.openxmlformats.org/officeDocument/2006/relationships/video" Target="../media/media4.mp4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tmp"/><Relationship Id="rId4" Type="http://schemas.openxmlformats.org/officeDocument/2006/relationships/image" Target="../media/image12.tm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70.png"/><Relationship Id="rId7" Type="http://schemas.openxmlformats.org/officeDocument/2006/relationships/customXml" Target="../ink/ink5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4.xml"/><Relationship Id="rId5" Type="http://schemas.openxmlformats.org/officeDocument/2006/relationships/customXml" Target="../ink/ink3.xml"/><Relationship Id="rId4" Type="http://schemas.openxmlformats.org/officeDocument/2006/relationships/customXml" Target="../ink/ink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ROBOTIC ARM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Design Project</a:t>
            </a:r>
          </a:p>
          <a:p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A07FFE1-0E95-F672-AF5C-B5DC380A88E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1844" b="16295"/>
          <a:stretch/>
        </p:blipFill>
        <p:spPr>
          <a:xfrm>
            <a:off x="7246779" y="812292"/>
            <a:ext cx="3834628" cy="4928616"/>
          </a:xfrm>
        </p:spPr>
      </p:pic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7AD6B-0EBB-7092-13C6-240F8A4A4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163" y="1276002"/>
            <a:ext cx="4959821" cy="577565"/>
          </a:xfrm>
        </p:spPr>
        <p:txBody>
          <a:bodyPr/>
          <a:lstStyle/>
          <a:p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CONCLUSION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A7609-6E6A-B996-BC29-F9AA857D7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2589" y="1925186"/>
            <a:ext cx="5685525" cy="3656812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 has been observed that finger movements are imitated with high accuracy without any problems </a:t>
            </a:r>
            <a:r>
              <a:rPr lang="en-US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because of 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flexible sensors mounted on any glove.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 system is possible that the robot hand will become commercially more widespread since it is low cost.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 Robotic Hand is useful for the society as well as manufacturing applications and works successfully at the time of demonstration.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Micro controller based programs can be flexibly modified to suit the necessary drive control of the serve motor.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A450CD4-3018-DBCF-3A32-B72A7DCFA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6C8466-9CC9-3A9A-4858-EA1A09B296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4" name="hand video">
            <a:hlinkClick r:id="" action="ppaction://media"/>
            <a:extLst>
              <a:ext uri="{FF2B5EF4-FFF2-40B4-BE49-F238E27FC236}">
                <a16:creationId xmlns:a16="http://schemas.microsoft.com/office/drawing/2014/main" id="{C44EB929-B80C-403E-716E-1DA1992731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" y="-37324"/>
            <a:ext cx="4364469" cy="687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223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3d printing 2">
            <a:hlinkClick r:id="" action="ppaction://media"/>
            <a:extLst>
              <a:ext uri="{FF2B5EF4-FFF2-40B4-BE49-F238E27FC236}">
                <a16:creationId xmlns:a16="http://schemas.microsoft.com/office/drawing/2014/main" id="{B3B594DF-26D7-9C3B-B957-09CCB091D5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38962" y="575930"/>
            <a:ext cx="2910997" cy="5291470"/>
          </a:xfrm>
          <a:prstGeom prst="rect">
            <a:avLst/>
          </a:prstGeom>
        </p:spPr>
      </p:pic>
      <p:pic>
        <p:nvPicPr>
          <p:cNvPr id="6" name="kam krte">
            <a:hlinkClick r:id="" action="ppaction://media"/>
            <a:extLst>
              <a:ext uri="{FF2B5EF4-FFF2-40B4-BE49-F238E27FC236}">
                <a16:creationId xmlns:a16="http://schemas.microsoft.com/office/drawing/2014/main" id="{6D7DC581-FDF8-4223-CBA6-DE02C4E4616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0501" y="575929"/>
            <a:ext cx="2910997" cy="5291469"/>
          </a:xfrm>
          <a:prstGeom prst="rect">
            <a:avLst/>
          </a:prstGeom>
        </p:spPr>
      </p:pic>
      <p:pic>
        <p:nvPicPr>
          <p:cNvPr id="7" name="hand video 2">
            <a:hlinkClick r:id="" action="ppaction://media"/>
            <a:extLst>
              <a:ext uri="{FF2B5EF4-FFF2-40B4-BE49-F238E27FC236}">
                <a16:creationId xmlns:a16="http://schemas.microsoft.com/office/drawing/2014/main" id="{2DB72797-5AE4-B20A-1751-5039D6C94D89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242041" y="591878"/>
            <a:ext cx="2910997" cy="529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757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35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42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20408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52041">
                <p:cTn id="2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592F026-C983-FF6A-ACCF-5982ED64B69E}"/>
              </a:ext>
            </a:extLst>
          </p:cNvPr>
          <p:cNvSpPr txBox="1"/>
          <p:nvPr/>
        </p:nvSpPr>
        <p:spPr>
          <a:xfrm>
            <a:off x="3548149" y="2785347"/>
            <a:ext cx="43143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Footlight MT Light" panose="0204060206030A020304" pitchFamily="18" charset="0"/>
              </a:rPr>
              <a:t>THANKYOU</a:t>
            </a:r>
            <a:endParaRPr lang="en-IN" sz="6000" dirty="0">
              <a:latin typeface="Footlight MT Light" panose="0204060206030A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672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3"/>
            <a:ext cx="5038344" cy="594920"/>
          </a:xfrm>
        </p:spPr>
        <p:txBody>
          <a:bodyPr/>
          <a:lstStyle/>
          <a:p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INTRODUCTION</a:t>
            </a:r>
            <a:br>
              <a:rPr lang="en-US" dirty="0">
                <a:sym typeface="DM Sans Medium"/>
              </a:rPr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681" y="2612571"/>
            <a:ext cx="5934269" cy="2572077"/>
          </a:xfrm>
        </p:spPr>
        <p:txBody>
          <a:bodyPr/>
          <a:lstStyle/>
          <a:p>
            <a:pPr marL="340614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this study, a robot hand is designed to repeat finger movements depending upon flexible sensors mounted on any wearable glove.</a:t>
            </a:r>
          </a:p>
          <a:p>
            <a:pPr marL="340614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the literature, various sensors that detect the finger movement are used. </a:t>
            </a:r>
          </a:p>
          <a:p>
            <a:pPr marL="340614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The determinations related to robot hand control are performed with Arduino UNO.</a:t>
            </a:r>
            <a:endParaRPr lang="en-US" sz="1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8BF082A-AC41-FA41-019F-874162E1AB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2" name="3d printing">
            <a:hlinkClick r:id="" action="ppaction://media"/>
            <a:extLst>
              <a:ext uri="{FF2B5EF4-FFF2-40B4-BE49-F238E27FC236}">
                <a16:creationId xmlns:a16="http://schemas.microsoft.com/office/drawing/2014/main" id="{6597B196-19D1-49E4-85EC-6EAE283382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96656" y="0"/>
            <a:ext cx="3918054" cy="687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028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798351D-2881-C0EE-6D6D-424E1230A6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1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flex sensor or bend sensor is a sensor that measures the amount of deflection or bending. 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A268DA4-D5BC-38AA-54EB-D10668305C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FLEX SENSOR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589FD6-C049-67E3-0386-55C9E18A5B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SERVO MOTOR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EE4168-3FE3-7D58-F903-91FC215BAE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RESISTOR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C99BB05-2464-9628-4AF6-F75298B4B89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JUMPER WIRES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66C0EF-C5A6-69F2-BCD5-6F3E103229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ARDUINO UNO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5ECD1-22A6-5812-248D-9D6DDD498702}"/>
              </a:ext>
            </a:extLst>
          </p:cNvPr>
          <p:cNvSpPr txBox="1"/>
          <p:nvPr/>
        </p:nvSpPr>
        <p:spPr>
          <a:xfrm>
            <a:off x="783772" y="1466034"/>
            <a:ext cx="3174774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MATERIALS</a:t>
            </a:r>
          </a:p>
          <a:p>
            <a:endParaRPr lang="en-IN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IN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 rtl="0" fontAlgn="base"/>
            <a:r>
              <a:rPr lang="en-IN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Arduino UNO</a:t>
            </a:r>
          </a:p>
          <a:p>
            <a:pPr algn="l" rtl="0" fontAlgn="base"/>
            <a:r>
              <a:rPr lang="en-IN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Flex Sensor 2.2 inch</a:t>
            </a:r>
          </a:p>
          <a:p>
            <a:pPr algn="l" rtl="0" fontAlgn="base"/>
            <a:r>
              <a:rPr lang="en-IN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Servo Motor</a:t>
            </a:r>
          </a:p>
          <a:p>
            <a:pPr algn="l" rtl="0" fontAlgn="base"/>
            <a:r>
              <a:rPr lang="en-IN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Resistor 10k ohm</a:t>
            </a:r>
          </a:p>
          <a:p>
            <a:pPr algn="l" rtl="0" fontAlgn="base"/>
            <a:r>
              <a:rPr lang="en-IN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Transparent String</a:t>
            </a:r>
          </a:p>
          <a:p>
            <a:pPr algn="l" rtl="0" fontAlgn="base"/>
            <a:r>
              <a:rPr lang="en-IN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2/3mm Elastic Rope</a:t>
            </a:r>
          </a:p>
          <a:p>
            <a:pPr algn="l" rtl="0" fontAlgn="base"/>
            <a:r>
              <a:rPr lang="en-IN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Adhesive Glue</a:t>
            </a:r>
          </a:p>
          <a:p>
            <a:pPr algn="l" rtl="0" fontAlgn="base"/>
            <a:r>
              <a:rPr lang="en-IN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Glove</a:t>
            </a:r>
            <a:endParaRPr lang="en-IN" b="0" i="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 rtl="0" fontAlgn="base"/>
            <a:r>
              <a:rPr lang="en-IN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Breadboard</a:t>
            </a:r>
          </a:p>
          <a:p>
            <a:pPr algn="l" rtl="0" fontAlgn="base"/>
            <a:r>
              <a:rPr lang="en-IN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Jumper Wires</a:t>
            </a:r>
          </a:p>
          <a:p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A40290-2579-044C-9F3C-4225CCE5778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 </a:t>
            </a:r>
            <a:r>
              <a:rPr lang="en-US" sz="1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 an open-source microcontroller board based on the Microchip ATmega328P microcontroller.</a:t>
            </a:r>
            <a:endParaRPr lang="en-IN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774B085-A0E0-598F-57B3-71A61DA6364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sz="1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jumper wire is an electric wire that connects remote electric circuits used for printed circuit boards. </a:t>
            </a:r>
            <a:endParaRPr lang="en-IN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DBCB406-4100-CDF6-055E-48846C71E29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55997"/>
            <a:ext cx="5029200" cy="338328"/>
          </a:xfrm>
        </p:spPr>
        <p:txBody>
          <a:bodyPr/>
          <a:lstStyle/>
          <a:p>
            <a:r>
              <a:rPr lang="en-US" sz="1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resistor is an electrical component that limits or regulates the flow of electrical current in an electronic circuit</a:t>
            </a:r>
            <a:r>
              <a:rPr lang="en-US" sz="1200" b="0" i="0" dirty="0">
                <a:solidFill>
                  <a:srgbClr val="4D515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en-IN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34C6BAD-4FAE-4844-E3D3-D3C93AB2B65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49575"/>
            <a:ext cx="5029200" cy="338328"/>
          </a:xfrm>
        </p:spPr>
        <p:txBody>
          <a:bodyPr/>
          <a:lstStyle/>
          <a:p>
            <a:r>
              <a:rPr lang="en-US" sz="12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Servo motor works on 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PWM (Pulse width modulation) principle</a:t>
            </a:r>
            <a:r>
              <a:rPr lang="en-US" sz="1200" dirty="0">
                <a:solidFill>
                  <a:srgbClr val="2021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en-IN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C65733F3-22C5-D2DA-9AA1-67680E6AE7F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>
            <a:fillRect/>
          </a:stretch>
        </p:blipFill>
        <p:spPr>
          <a:xfrm>
            <a:off x="4385387" y="397901"/>
            <a:ext cx="849359" cy="76548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DDC61118-EA85-E6C2-64DA-BC61043C6AC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/>
          <a:stretch>
            <a:fillRect/>
          </a:stretch>
        </p:blipFill>
        <p:spPr>
          <a:xfrm>
            <a:off x="4385386" y="1687204"/>
            <a:ext cx="788079" cy="78807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3FA7A954-C6CC-A8BF-A6B9-FEF49821148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l="8656" r="8656"/>
          <a:stretch>
            <a:fillRect/>
          </a:stretch>
        </p:blipFill>
        <p:spPr>
          <a:xfrm>
            <a:off x="4385386" y="2955536"/>
            <a:ext cx="788078" cy="78807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447FF1D-6CF2-9950-7BE0-7695E09D79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/>
          <a:stretch>
            <a:fillRect/>
          </a:stretch>
        </p:blipFill>
        <p:spPr>
          <a:xfrm>
            <a:off x="4385386" y="4316900"/>
            <a:ext cx="710218" cy="71021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9F146AD1-5243-1490-C705-704DA209577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/>
          <a:srcRect t="500" b="500"/>
          <a:stretch>
            <a:fillRect/>
          </a:stretch>
        </p:blipFill>
        <p:spPr>
          <a:xfrm>
            <a:off x="4385386" y="5669090"/>
            <a:ext cx="710218" cy="71021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665335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20648-EC92-4FAF-B950-F4F92A62B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2554" y="1213031"/>
            <a:ext cx="4959821" cy="652210"/>
          </a:xfrm>
        </p:spPr>
        <p:txBody>
          <a:bodyPr/>
          <a:lstStyle/>
          <a:p>
            <a:r>
              <a:rPr lang="en-IN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OBJECTIVE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0DC827F-24AE-2648-F07E-89148AF6DCD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7727" r="7727"/>
          <a:stretch>
            <a:fillRect/>
          </a:stretch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2F972-F23F-B085-18D9-4782E045C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6818" y="1838079"/>
            <a:ext cx="5451295" cy="380689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objective is to develop procedures that assist users to manage and program a robot, with a high-level of intellection from the robot specific language.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Presenting a robotic demonstration in terms of high-level behaviours like gestures, communication, manual navigation, visual observation of human performance, etc., the user will determine the mechanism what it have to do.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Therefore, new and a lot of intuitive ways are needed for mechanism programming and management.</a:t>
            </a:r>
            <a:endParaRPr lang="en-IN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63F978-22BB-525E-578E-444E77F18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392287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94865-7175-F126-0774-D385C8DC1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333" y="1296209"/>
            <a:ext cx="6473952" cy="747195"/>
          </a:xfrm>
        </p:spPr>
        <p:txBody>
          <a:bodyPr/>
          <a:lstStyle/>
          <a:p>
            <a:r>
              <a:rPr lang="en-IN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DESCRIPTION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ABE3EB-6724-B677-953A-2DCA9F2E9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197" y="2146041"/>
            <a:ext cx="8192276" cy="314441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this design we have used flex sensors for each finger to sense the movement of individual finger. 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These 3 sensors are organized on a hand glove, which will make the sensors easy to wear. 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other part i.e. mechanical hand consists of 3 fingers which are controlled with the help of five servo motors, one motor for each finger.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All together it will be one hand consists of 3 flex sensor one in each finger.</a:t>
            </a:r>
            <a:endParaRPr lang="en-IN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9922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ADB99-4BA2-CAB9-10E7-F0E368250A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7698" y="1418254"/>
            <a:ext cx="4603102" cy="737118"/>
          </a:xfrm>
        </p:spPr>
        <p:txBody>
          <a:bodyPr/>
          <a:lstStyle/>
          <a:p>
            <a:r>
              <a:rPr lang="en-IN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WORKING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BF54A7-49FE-0F2E-ED80-835BCECD33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4366" y="2155371"/>
            <a:ext cx="8415414" cy="312575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Roboto" panose="02000000000000000000" pitchFamily="2" charset="0"/>
              </a:rPr>
              <a:t>The whole circuit is powered by power bank and an Arduino UNO is used as the controlling unit.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Roboto" panose="02000000000000000000" pitchFamily="2" charset="0"/>
              </a:rPr>
              <a:t>The servo motor for robotic arm is controlled by glove.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Since the human fingers can be twisted in one direction according to their nature, a one-way flexibility sensor is chosen as the sensor in this study.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With the help of these sensors, servo motors can be controlled from 0° to 180°.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Robotic hand is the main instrument where implementation of the program from the robotic glove takes place.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679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D49EDB-B24A-A322-3F81-C10AC3484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87B22217-80A6-B443-F570-32A7D17C05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3CDADF-8D3B-BDB4-ED85-EC8566E28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996" y="979714"/>
            <a:ext cx="9591869" cy="58022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8406ED-DCEC-7829-F24D-B5CF8756A5B5}"/>
              </a:ext>
            </a:extLst>
          </p:cNvPr>
          <p:cNvSpPr txBox="1"/>
          <p:nvPr/>
        </p:nvSpPr>
        <p:spPr>
          <a:xfrm>
            <a:off x="1054359" y="409841"/>
            <a:ext cx="3498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CIRCUIT DIAGRAM</a:t>
            </a:r>
          </a:p>
        </p:txBody>
      </p:sp>
    </p:spTree>
    <p:extLst>
      <p:ext uri="{BB962C8B-B14F-4D97-AF65-F5344CB8AC3E}">
        <p14:creationId xmlns:p14="http://schemas.microsoft.com/office/powerpoint/2010/main" val="35930419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21F14-6959-0CE8-C1F2-21EBFA4A4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1313999" cy="570287"/>
          </a:xfrm>
        </p:spPr>
        <p:txBody>
          <a:bodyPr/>
          <a:lstStyle/>
          <a:p>
            <a:r>
              <a:rPr lang="en-IN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4456AE-01C0-163F-7C01-9A8A69FFD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776" y="993263"/>
            <a:ext cx="2817504" cy="39519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8438B6-8005-F6BE-FEB3-D9BDE5313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75" y="4945224"/>
            <a:ext cx="2813642" cy="17914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A78172-4481-3367-50FF-990FA8AD6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792" y="993261"/>
            <a:ext cx="3132513" cy="51604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61C38-6DC0-088D-BC76-EFDA7C949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4929" y="6153758"/>
            <a:ext cx="1550173" cy="57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208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8692FD-3676-EAB5-DC24-364040BE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APPLICATIONS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B3F929-AF18-813C-9936-2EAB595110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</p:spPr>
        <p:txBody>
          <a:bodyPr/>
          <a:lstStyle/>
          <a:p>
            <a:r>
              <a:rPr lang="en-US" sz="1200" b="1" i="0" dirty="0">
                <a:solidFill>
                  <a:srgbClr val="26262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Palletizing</a:t>
            </a:r>
            <a:endParaRPr lang="en-US" sz="1200" b="0" i="0" dirty="0">
              <a:solidFill>
                <a:srgbClr val="262626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b="0" i="0" dirty="0">
                <a:solidFill>
                  <a:srgbClr val="26262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Robotic arms can be used to automate the process of placing goods or products onto pallets. 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088347-D7E0-F453-D17B-7C2C383510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200" b="1" i="0" dirty="0">
                <a:solidFill>
                  <a:srgbClr val="26262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Welding</a:t>
            </a:r>
            <a:endParaRPr lang="en-US" sz="1200" b="0" i="0" dirty="0">
              <a:solidFill>
                <a:srgbClr val="262626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dirty="0">
                <a:solidFill>
                  <a:srgbClr val="26262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</a:t>
            </a:r>
            <a:r>
              <a:rPr lang="en-US" sz="1200" b="0" i="0" dirty="0">
                <a:solidFill>
                  <a:srgbClr val="26262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is a task that can be performed by robots in advanced industrial settings such as automotive</a:t>
            </a:r>
          </a:p>
          <a:p>
            <a:r>
              <a:rPr lang="en-US" sz="1200" b="0" i="0" dirty="0">
                <a:solidFill>
                  <a:srgbClr val="26262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manufacturing</a:t>
            </a:r>
            <a:r>
              <a:rPr lang="en-US" sz="1200" b="0" i="0" dirty="0">
                <a:solidFill>
                  <a:srgbClr val="262626"/>
                </a:solidFill>
                <a:effectLst/>
                <a:latin typeface="intel-clear"/>
              </a:rPr>
              <a:t>. 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9AA47D-4B67-1E1F-043D-9C7471285F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IN" sz="1200" b="1" i="0" dirty="0">
                <a:solidFill>
                  <a:srgbClr val="26262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Pick and Place</a:t>
            </a:r>
            <a:endParaRPr lang="en-US" sz="1200" b="0" i="0" dirty="0">
              <a:solidFill>
                <a:srgbClr val="262626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b="0" i="0" dirty="0">
                <a:solidFill>
                  <a:srgbClr val="26262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Identify an object, grasp it, and move it from one location to another —quickly and efficiently— to increase speed of production and distribution of goods.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0E702-3A2A-79FE-6C7C-4ABFA3EC82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200" b="1" i="0" dirty="0">
                <a:solidFill>
                  <a:srgbClr val="26262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Material Handling</a:t>
            </a:r>
            <a:endParaRPr lang="en-US" sz="1200" b="0" i="0" dirty="0">
              <a:solidFill>
                <a:srgbClr val="262626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dirty="0">
                <a:solidFill>
                  <a:srgbClr val="26262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</a:t>
            </a:r>
            <a:r>
              <a:rPr lang="en-US" sz="1200" b="0" i="0" dirty="0">
                <a:solidFill>
                  <a:srgbClr val="26262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obotic arms can help create a safe and efficient warehouse by ensuring goods and materials are properly stored, easy to find, or transported correctly. 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7671AF-A580-DFF8-DD53-11CF125B5C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200" b="1" i="0" dirty="0">
                <a:solidFill>
                  <a:srgbClr val="26262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Inspection</a:t>
            </a:r>
            <a:endParaRPr lang="en-US" sz="1200" b="0" i="0" dirty="0">
              <a:solidFill>
                <a:srgbClr val="262626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b="0" i="0" dirty="0">
                <a:solidFill>
                  <a:srgbClr val="26262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Performing quality inspection is typically completed at the end of a production line, which delays the detection of production quality issues. 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EA79E62-ED3E-D649-C89B-295B9B70A05D}"/>
                  </a:ext>
                </a:extLst>
              </p14:cNvPr>
              <p14:cNvContentPartPr/>
              <p14:nvPr/>
            </p14:nvContentPartPr>
            <p14:xfrm>
              <a:off x="7520128" y="125939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EA79E62-ED3E-D649-C89B-295B9B70A05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11488" y="125075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9E270DB-FA71-AF79-8B76-F8B9DB4284C3}"/>
                  </a:ext>
                </a:extLst>
              </p14:cNvPr>
              <p14:cNvContentPartPr/>
              <p14:nvPr/>
            </p14:nvContentPartPr>
            <p14:xfrm>
              <a:off x="7464328" y="111971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9E270DB-FA71-AF79-8B76-F8B9DB4284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55328" y="111107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4550B56-D948-57DB-3E64-4AD5DAB846A4}"/>
                  </a:ext>
                </a:extLst>
              </p14:cNvPr>
              <p14:cNvContentPartPr/>
              <p14:nvPr/>
            </p14:nvContentPartPr>
            <p14:xfrm>
              <a:off x="6801568" y="1138070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4550B56-D948-57DB-3E64-4AD5DAB846A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92928" y="11294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85FBF22-CA17-FD62-C0FD-CCF5F4E7967D}"/>
                  </a:ext>
                </a:extLst>
              </p14:cNvPr>
              <p14:cNvContentPartPr/>
              <p14:nvPr/>
            </p14:nvContentPartPr>
            <p14:xfrm>
              <a:off x="6848368" y="1231641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85FBF22-CA17-FD62-C0FD-CCF5F4E7967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39728" y="122300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6F26EDB-AEAA-D4DE-FEFF-89D4A279D7E9}"/>
                  </a:ext>
                </a:extLst>
              </p14:cNvPr>
              <p14:cNvContentPartPr/>
              <p14:nvPr/>
            </p14:nvContentPartPr>
            <p14:xfrm>
              <a:off x="7072288" y="1007721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6F26EDB-AEAA-D4DE-FEFF-89D4A279D7E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63648" y="99908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A9F973A-43C2-1794-8D7F-20D5033F2CF5}"/>
                  </a:ext>
                </a:extLst>
              </p14:cNvPr>
              <p14:cNvContentPartPr/>
              <p14:nvPr/>
            </p14:nvContentPartPr>
            <p14:xfrm>
              <a:off x="8751688" y="587601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A9F973A-43C2-1794-8D7F-20D5033F2CF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43048" y="578961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93544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{283E8674-83CB-4452-BA04-34316DB0333F}tf11429527_win32</Template>
  <TotalTime>165</TotalTime>
  <Words>653</Words>
  <Application>Microsoft Office PowerPoint</Application>
  <PresentationFormat>Widescreen</PresentationFormat>
  <Paragraphs>73</Paragraphs>
  <Slides>12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Calibri</vt:lpstr>
      <vt:lpstr>Century Gothic</vt:lpstr>
      <vt:lpstr>DM Sans Medium</vt:lpstr>
      <vt:lpstr>Footlight MT Light</vt:lpstr>
      <vt:lpstr>intel-clear</vt:lpstr>
      <vt:lpstr>Karla</vt:lpstr>
      <vt:lpstr>Roboto</vt:lpstr>
      <vt:lpstr>Roboto</vt:lpstr>
      <vt:lpstr>Univers Condensed Light</vt:lpstr>
      <vt:lpstr>Office Theme</vt:lpstr>
      <vt:lpstr>ROBOTIC ARM</vt:lpstr>
      <vt:lpstr>INTRODUCTION </vt:lpstr>
      <vt:lpstr>PowerPoint Presentation</vt:lpstr>
      <vt:lpstr>OBJECTIVE</vt:lpstr>
      <vt:lpstr>DESCRIPTION</vt:lpstr>
      <vt:lpstr>WORKING</vt:lpstr>
      <vt:lpstr>PowerPoint Presentation</vt:lpstr>
      <vt:lpstr>CODE</vt:lpstr>
      <vt:lpstr>APPLICATIONS</vt:lpstr>
      <vt:lpstr> CONCLUSION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 ARM</dc:title>
  <dc:creator>Khushi</dc:creator>
  <cp:lastModifiedBy>pallavi dharade</cp:lastModifiedBy>
  <cp:revision>5</cp:revision>
  <dcterms:created xsi:type="dcterms:W3CDTF">2023-04-19T13:24:55Z</dcterms:created>
  <dcterms:modified xsi:type="dcterms:W3CDTF">2024-02-29T09:13:48Z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